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4"/>
  </p:sldMasterIdLst>
  <p:notesMasterIdLst>
    <p:notesMasterId r:id="rId6"/>
  </p:notesMasterIdLst>
  <p:sldIdLst>
    <p:sldId id="257" r:id="rId5"/>
  </p:sldIdLst>
  <p:sldSz cx="6858000" cy="9144000" type="letter"/>
  <p:notesSz cx="6900863" cy="9291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y, Michelle (NIH/OD) [C]" initials="LM([" lastIdx="1" clrIdx="0">
    <p:extLst>
      <p:ext uri="{19B8F6BF-5375-455C-9EA6-DF929625EA0E}">
        <p15:presenceInfo xmlns:p15="http://schemas.microsoft.com/office/powerpoint/2012/main" userId="S::laym2@nih.gov::d96c30df-aca1-4b50-887f-5649b0c6d1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558A"/>
    <a:srgbClr val="616265"/>
    <a:srgbClr val="C00000"/>
    <a:srgbClr val="5F9BAF"/>
    <a:srgbClr val="6C3A77"/>
    <a:srgbClr val="FF8821"/>
    <a:srgbClr val="CDECFF"/>
    <a:srgbClr val="ABDFFF"/>
    <a:srgbClr val="0067A8"/>
    <a:srgbClr val="006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5680" autoAdjust="0"/>
  </p:normalViewPr>
  <p:slideViewPr>
    <p:cSldViewPr>
      <p:cViewPr varScale="1">
        <p:scale>
          <a:sx n="61" d="100"/>
          <a:sy n="61" d="100"/>
        </p:scale>
        <p:origin x="2539" y="91"/>
      </p:cViewPr>
      <p:guideLst>
        <p:guide orient="horz" pos="2880"/>
        <p:guide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08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8425" y="0"/>
            <a:ext cx="29908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C8E94-A51B-429A-A3EB-EEA6F5BA7983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162050"/>
            <a:ext cx="2351087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0563" y="4471988"/>
            <a:ext cx="5519737" cy="3657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6500"/>
            <a:ext cx="29908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8425" y="8826500"/>
            <a:ext cx="29908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ED6-A911-40E6-8C82-898A4F053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7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4888" y="1162050"/>
            <a:ext cx="2351087" cy="31353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FE8ED6-A911-40E6-8C82-898A4F053C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17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3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6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0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13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17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2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24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27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CAB0-26F6-415A-AF24-1950C155DCA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0DCF-ED82-4219-B32B-EB44D372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1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CAB0-26F6-415A-AF24-1950C155DCA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0DCF-ED82-4219-B32B-EB44D372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3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9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CAB0-26F6-415A-AF24-1950C155DCA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0DCF-ED82-4219-B32B-EB44D372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71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CAB0-26F6-415A-AF24-1950C155DCA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0DCF-ED82-4219-B32B-EB44D372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9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53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1pPr>
            <a:lvl2pPr marL="403446" indent="0">
              <a:buNone/>
              <a:defRPr sz="1588">
                <a:solidFill>
                  <a:schemeClr val="tx1">
                    <a:tint val="75000"/>
                  </a:schemeClr>
                </a:solidFill>
              </a:defRPr>
            </a:lvl2pPr>
            <a:lvl3pPr marL="806891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3pPr>
            <a:lvl4pPr marL="1210338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4pPr>
            <a:lvl5pPr marL="1613783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5pPr>
            <a:lvl6pPr marL="2017229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6pPr>
            <a:lvl7pPr marL="2420675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7pPr>
            <a:lvl8pPr marL="2824121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8pPr>
            <a:lvl9pPr marL="3227567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CAB0-26F6-415A-AF24-1950C155DCA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0DCF-ED82-4219-B32B-EB44D372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0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5"/>
            <a:ext cx="3028950" cy="6034617"/>
          </a:xfrm>
        </p:spPr>
        <p:txBody>
          <a:bodyPr/>
          <a:lstStyle>
            <a:lvl1pPr>
              <a:defRPr sz="2471"/>
            </a:lvl1pPr>
            <a:lvl2pPr>
              <a:defRPr sz="2118"/>
            </a:lvl2pPr>
            <a:lvl3pPr>
              <a:defRPr sz="1765"/>
            </a:lvl3pPr>
            <a:lvl4pPr>
              <a:defRPr sz="1588"/>
            </a:lvl4pPr>
            <a:lvl5pPr>
              <a:defRPr sz="1588"/>
            </a:lvl5pPr>
            <a:lvl6pPr>
              <a:defRPr sz="1588"/>
            </a:lvl6pPr>
            <a:lvl7pPr>
              <a:defRPr sz="1588"/>
            </a:lvl7pPr>
            <a:lvl8pPr>
              <a:defRPr sz="1588"/>
            </a:lvl8pPr>
            <a:lvl9pPr>
              <a:defRPr sz="15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5"/>
            <a:ext cx="3028950" cy="6034617"/>
          </a:xfrm>
        </p:spPr>
        <p:txBody>
          <a:bodyPr/>
          <a:lstStyle>
            <a:lvl1pPr>
              <a:defRPr sz="2471"/>
            </a:lvl1pPr>
            <a:lvl2pPr>
              <a:defRPr sz="2118"/>
            </a:lvl2pPr>
            <a:lvl3pPr>
              <a:defRPr sz="1765"/>
            </a:lvl3pPr>
            <a:lvl4pPr>
              <a:defRPr sz="1588"/>
            </a:lvl4pPr>
            <a:lvl5pPr>
              <a:defRPr sz="1588"/>
            </a:lvl5pPr>
            <a:lvl6pPr>
              <a:defRPr sz="1588"/>
            </a:lvl6pPr>
            <a:lvl7pPr>
              <a:defRPr sz="1588"/>
            </a:lvl7pPr>
            <a:lvl8pPr>
              <a:defRPr sz="1588"/>
            </a:lvl8pPr>
            <a:lvl9pPr>
              <a:defRPr sz="15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CAB0-26F6-415A-AF24-1950C155DCA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0DCF-ED82-4219-B32B-EB44D372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2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118" b="1"/>
            </a:lvl1pPr>
            <a:lvl2pPr marL="403446" indent="0">
              <a:buNone/>
              <a:defRPr sz="1765" b="1"/>
            </a:lvl2pPr>
            <a:lvl3pPr marL="806891" indent="0">
              <a:buNone/>
              <a:defRPr sz="1588" b="1"/>
            </a:lvl3pPr>
            <a:lvl4pPr marL="1210338" indent="0">
              <a:buNone/>
              <a:defRPr sz="1412" b="1"/>
            </a:lvl4pPr>
            <a:lvl5pPr marL="1613783" indent="0">
              <a:buNone/>
              <a:defRPr sz="1412" b="1"/>
            </a:lvl5pPr>
            <a:lvl6pPr marL="2017229" indent="0">
              <a:buNone/>
              <a:defRPr sz="1412" b="1"/>
            </a:lvl6pPr>
            <a:lvl7pPr marL="2420675" indent="0">
              <a:buNone/>
              <a:defRPr sz="1412" b="1"/>
            </a:lvl7pPr>
            <a:lvl8pPr marL="2824121" indent="0">
              <a:buNone/>
              <a:defRPr sz="1412" b="1"/>
            </a:lvl8pPr>
            <a:lvl9pPr marL="3227567" indent="0">
              <a:buNone/>
              <a:defRPr sz="14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118"/>
            </a:lvl1pPr>
            <a:lvl2pPr>
              <a:defRPr sz="1765"/>
            </a:lvl2pPr>
            <a:lvl3pPr>
              <a:defRPr sz="1588"/>
            </a:lvl3pPr>
            <a:lvl4pPr>
              <a:defRPr sz="1412"/>
            </a:lvl4pPr>
            <a:lvl5pPr>
              <a:defRPr sz="1412"/>
            </a:lvl5pPr>
            <a:lvl6pPr>
              <a:defRPr sz="1412"/>
            </a:lvl6pPr>
            <a:lvl7pPr>
              <a:defRPr sz="1412"/>
            </a:lvl7pPr>
            <a:lvl8pPr>
              <a:defRPr sz="1412"/>
            </a:lvl8pPr>
            <a:lvl9pPr>
              <a:defRPr sz="14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118" b="1"/>
            </a:lvl1pPr>
            <a:lvl2pPr marL="403446" indent="0">
              <a:buNone/>
              <a:defRPr sz="1765" b="1"/>
            </a:lvl2pPr>
            <a:lvl3pPr marL="806891" indent="0">
              <a:buNone/>
              <a:defRPr sz="1588" b="1"/>
            </a:lvl3pPr>
            <a:lvl4pPr marL="1210338" indent="0">
              <a:buNone/>
              <a:defRPr sz="1412" b="1"/>
            </a:lvl4pPr>
            <a:lvl5pPr marL="1613783" indent="0">
              <a:buNone/>
              <a:defRPr sz="1412" b="1"/>
            </a:lvl5pPr>
            <a:lvl6pPr marL="2017229" indent="0">
              <a:buNone/>
              <a:defRPr sz="1412" b="1"/>
            </a:lvl6pPr>
            <a:lvl7pPr marL="2420675" indent="0">
              <a:buNone/>
              <a:defRPr sz="1412" b="1"/>
            </a:lvl7pPr>
            <a:lvl8pPr marL="2824121" indent="0">
              <a:buNone/>
              <a:defRPr sz="1412" b="1"/>
            </a:lvl8pPr>
            <a:lvl9pPr marL="3227567" indent="0">
              <a:buNone/>
              <a:defRPr sz="14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118"/>
            </a:lvl1pPr>
            <a:lvl2pPr>
              <a:defRPr sz="1765"/>
            </a:lvl2pPr>
            <a:lvl3pPr>
              <a:defRPr sz="1588"/>
            </a:lvl3pPr>
            <a:lvl4pPr>
              <a:defRPr sz="1412"/>
            </a:lvl4pPr>
            <a:lvl5pPr>
              <a:defRPr sz="1412"/>
            </a:lvl5pPr>
            <a:lvl6pPr>
              <a:defRPr sz="1412"/>
            </a:lvl6pPr>
            <a:lvl7pPr>
              <a:defRPr sz="1412"/>
            </a:lvl7pPr>
            <a:lvl8pPr>
              <a:defRPr sz="1412"/>
            </a:lvl8pPr>
            <a:lvl9pPr>
              <a:defRPr sz="14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CAB0-26F6-415A-AF24-1950C155DCA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0DCF-ED82-4219-B32B-EB44D372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47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CAB0-26F6-415A-AF24-1950C155DCA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0DCF-ED82-4219-B32B-EB44D372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CAB0-26F6-415A-AF24-1950C155DCA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0DCF-ED82-4219-B32B-EB44D372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5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176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1"/>
            <a:ext cx="3833813" cy="7804151"/>
          </a:xfrm>
        </p:spPr>
        <p:txBody>
          <a:bodyPr/>
          <a:lstStyle>
            <a:lvl1pPr>
              <a:defRPr sz="2824"/>
            </a:lvl1pPr>
            <a:lvl2pPr>
              <a:defRPr sz="2471"/>
            </a:lvl2pPr>
            <a:lvl3pPr>
              <a:defRPr sz="2118"/>
            </a:lvl3pPr>
            <a:lvl4pPr>
              <a:defRPr sz="1765"/>
            </a:lvl4pPr>
            <a:lvl5pPr>
              <a:defRPr sz="1765"/>
            </a:lvl5pPr>
            <a:lvl6pPr>
              <a:defRPr sz="1765"/>
            </a:lvl6pPr>
            <a:lvl7pPr>
              <a:defRPr sz="1765"/>
            </a:lvl7pPr>
            <a:lvl8pPr>
              <a:defRPr sz="1765"/>
            </a:lvl8pPr>
            <a:lvl9pPr>
              <a:defRPr sz="17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1"/>
            <a:ext cx="2256235" cy="6254751"/>
          </a:xfrm>
        </p:spPr>
        <p:txBody>
          <a:bodyPr/>
          <a:lstStyle>
            <a:lvl1pPr marL="0" indent="0">
              <a:buNone/>
              <a:defRPr sz="1235"/>
            </a:lvl1pPr>
            <a:lvl2pPr marL="403446" indent="0">
              <a:buNone/>
              <a:defRPr sz="1059"/>
            </a:lvl2pPr>
            <a:lvl3pPr marL="806891" indent="0">
              <a:buNone/>
              <a:defRPr sz="882"/>
            </a:lvl3pPr>
            <a:lvl4pPr marL="1210338" indent="0">
              <a:buNone/>
              <a:defRPr sz="794"/>
            </a:lvl4pPr>
            <a:lvl5pPr marL="1613783" indent="0">
              <a:buNone/>
              <a:defRPr sz="794"/>
            </a:lvl5pPr>
            <a:lvl6pPr marL="2017229" indent="0">
              <a:buNone/>
              <a:defRPr sz="794"/>
            </a:lvl6pPr>
            <a:lvl7pPr marL="2420675" indent="0">
              <a:buNone/>
              <a:defRPr sz="794"/>
            </a:lvl7pPr>
            <a:lvl8pPr marL="2824121" indent="0">
              <a:buNone/>
              <a:defRPr sz="794"/>
            </a:lvl8pPr>
            <a:lvl9pPr marL="3227567" indent="0">
              <a:buNone/>
              <a:defRPr sz="7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CAB0-26F6-415A-AF24-1950C155DCA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0DCF-ED82-4219-B32B-EB44D372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4"/>
            <a:ext cx="4114800" cy="755651"/>
          </a:xfrm>
        </p:spPr>
        <p:txBody>
          <a:bodyPr anchor="b"/>
          <a:lstStyle>
            <a:lvl1pPr algn="l">
              <a:defRPr sz="176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824"/>
            </a:lvl1pPr>
            <a:lvl2pPr marL="403446" indent="0">
              <a:buNone/>
              <a:defRPr sz="2471"/>
            </a:lvl2pPr>
            <a:lvl3pPr marL="806891" indent="0">
              <a:buNone/>
              <a:defRPr sz="2118"/>
            </a:lvl3pPr>
            <a:lvl4pPr marL="1210338" indent="0">
              <a:buNone/>
              <a:defRPr sz="1765"/>
            </a:lvl4pPr>
            <a:lvl5pPr marL="1613783" indent="0">
              <a:buNone/>
              <a:defRPr sz="1765"/>
            </a:lvl5pPr>
            <a:lvl6pPr marL="2017229" indent="0">
              <a:buNone/>
              <a:defRPr sz="1765"/>
            </a:lvl6pPr>
            <a:lvl7pPr marL="2420675" indent="0">
              <a:buNone/>
              <a:defRPr sz="1765"/>
            </a:lvl7pPr>
            <a:lvl8pPr marL="2824121" indent="0">
              <a:buNone/>
              <a:defRPr sz="1765"/>
            </a:lvl8pPr>
            <a:lvl9pPr marL="3227567" indent="0">
              <a:buNone/>
              <a:defRPr sz="176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5"/>
            <a:ext cx="4114800" cy="1073149"/>
          </a:xfrm>
        </p:spPr>
        <p:txBody>
          <a:bodyPr/>
          <a:lstStyle>
            <a:lvl1pPr marL="0" indent="0">
              <a:buNone/>
              <a:defRPr sz="1235"/>
            </a:lvl1pPr>
            <a:lvl2pPr marL="403446" indent="0">
              <a:buNone/>
              <a:defRPr sz="1059"/>
            </a:lvl2pPr>
            <a:lvl3pPr marL="806891" indent="0">
              <a:buNone/>
              <a:defRPr sz="882"/>
            </a:lvl3pPr>
            <a:lvl4pPr marL="1210338" indent="0">
              <a:buNone/>
              <a:defRPr sz="794"/>
            </a:lvl4pPr>
            <a:lvl5pPr marL="1613783" indent="0">
              <a:buNone/>
              <a:defRPr sz="794"/>
            </a:lvl5pPr>
            <a:lvl6pPr marL="2017229" indent="0">
              <a:buNone/>
              <a:defRPr sz="794"/>
            </a:lvl6pPr>
            <a:lvl7pPr marL="2420675" indent="0">
              <a:buNone/>
              <a:defRPr sz="794"/>
            </a:lvl7pPr>
            <a:lvl8pPr marL="2824121" indent="0">
              <a:buNone/>
              <a:defRPr sz="794"/>
            </a:lvl8pPr>
            <a:lvl9pPr marL="3227567" indent="0">
              <a:buNone/>
              <a:defRPr sz="7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CAB0-26F6-415A-AF24-1950C155DCA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0DCF-ED82-4219-B32B-EB44D372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7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5CAB0-26F6-415A-AF24-1950C155DCAE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90DCF-ED82-4219-B32B-EB44D372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2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06891" rtl="0" eaLnBrk="1" latinLnBrk="0" hangingPunct="1">
        <a:spcBef>
          <a:spcPct val="0"/>
        </a:spcBef>
        <a:buNone/>
        <a:defRPr sz="38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584" indent="-302584" algn="l" defTabSz="8068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824" kern="1200">
          <a:solidFill>
            <a:schemeClr val="tx1"/>
          </a:solidFill>
          <a:latin typeface="+mn-lt"/>
          <a:ea typeface="+mn-ea"/>
          <a:cs typeface="+mn-cs"/>
        </a:defRPr>
      </a:lvl1pPr>
      <a:lvl2pPr marL="655599" indent="-252154" algn="l" defTabSz="806891" rtl="0" eaLnBrk="1" latinLnBrk="0" hangingPunct="1">
        <a:spcBef>
          <a:spcPct val="20000"/>
        </a:spcBef>
        <a:buFont typeface="Arial" panose="020B0604020202020204" pitchFamily="34" charset="0"/>
        <a:buChar char="–"/>
        <a:defRPr sz="2471" kern="1200">
          <a:solidFill>
            <a:schemeClr val="tx1"/>
          </a:solidFill>
          <a:latin typeface="+mn-lt"/>
          <a:ea typeface="+mn-ea"/>
          <a:cs typeface="+mn-cs"/>
        </a:defRPr>
      </a:lvl2pPr>
      <a:lvl3pPr marL="1008615" indent="-201724" algn="l" defTabSz="8068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118" kern="1200">
          <a:solidFill>
            <a:schemeClr val="tx1"/>
          </a:solidFill>
          <a:latin typeface="+mn-lt"/>
          <a:ea typeface="+mn-ea"/>
          <a:cs typeface="+mn-cs"/>
        </a:defRPr>
      </a:lvl3pPr>
      <a:lvl4pPr marL="1412061" indent="-201724" algn="l" defTabSz="806891" rtl="0" eaLnBrk="1" latinLnBrk="0" hangingPunct="1">
        <a:spcBef>
          <a:spcPct val="20000"/>
        </a:spcBef>
        <a:buFont typeface="Arial" panose="020B0604020202020204" pitchFamily="34" charset="0"/>
        <a:buChar char="–"/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15507" indent="-201724" algn="l" defTabSz="806891" rtl="0" eaLnBrk="1" latinLnBrk="0" hangingPunct="1">
        <a:spcBef>
          <a:spcPct val="20000"/>
        </a:spcBef>
        <a:buFont typeface="Arial" panose="020B0604020202020204" pitchFamily="34" charset="0"/>
        <a:buChar char="»"/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18953" indent="-201724" algn="l" defTabSz="806891" rtl="0" eaLnBrk="1" latinLnBrk="0" hangingPunct="1">
        <a:spcBef>
          <a:spcPct val="20000"/>
        </a:spcBef>
        <a:buFont typeface="Arial" panose="020B0604020202020204" pitchFamily="34" charset="0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22398" indent="-201724" algn="l" defTabSz="806891" rtl="0" eaLnBrk="1" latinLnBrk="0" hangingPunct="1">
        <a:spcBef>
          <a:spcPct val="20000"/>
        </a:spcBef>
        <a:buFont typeface="Arial" panose="020B0604020202020204" pitchFamily="34" charset="0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025844" indent="-201724" algn="l" defTabSz="806891" rtl="0" eaLnBrk="1" latinLnBrk="0" hangingPunct="1">
        <a:spcBef>
          <a:spcPct val="20000"/>
        </a:spcBef>
        <a:buFont typeface="Arial" panose="020B0604020202020204" pitchFamily="34" charset="0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429291" indent="-201724" algn="l" defTabSz="806891" rtl="0" eaLnBrk="1" latinLnBrk="0" hangingPunct="1">
        <a:spcBef>
          <a:spcPct val="20000"/>
        </a:spcBef>
        <a:buFont typeface="Arial" panose="020B0604020202020204" pitchFamily="34" charset="0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6891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1pPr>
      <a:lvl2pPr marL="403446" algn="l" defTabSz="806891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2pPr>
      <a:lvl3pPr marL="806891" algn="l" defTabSz="806891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3pPr>
      <a:lvl4pPr marL="1210338" algn="l" defTabSz="806891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4pPr>
      <a:lvl5pPr marL="1613783" algn="l" defTabSz="806891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5pPr>
      <a:lvl6pPr marL="2017229" algn="l" defTabSz="806891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6pPr>
      <a:lvl7pPr marL="2420675" algn="l" defTabSz="806891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7pPr>
      <a:lvl8pPr marL="2824121" algn="l" defTabSz="806891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8pPr>
      <a:lvl9pPr marL="3227567" algn="l" defTabSz="806891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nihsccatalog.od.nih.gov/pc/products.do?nsn=711000N221538" TargetMode="External"/><Relationship Id="rId13" Type="http://schemas.openxmlformats.org/officeDocument/2006/relationships/hyperlink" Target="https://facebook.com/NIHSupplyCenter" TargetMode="External"/><Relationship Id="rId18" Type="http://schemas.openxmlformats.org/officeDocument/2006/relationships/image" Target="../media/image5.png"/><Relationship Id="rId3" Type="http://schemas.openxmlformats.org/officeDocument/2006/relationships/image" Target="../media/image1.png"/><Relationship Id="rId21" Type="http://schemas.openxmlformats.org/officeDocument/2006/relationships/image" Target="../media/image8.jpeg"/><Relationship Id="rId7" Type="http://schemas.openxmlformats.org/officeDocument/2006/relationships/hyperlink" Target="https://nihsccatalog.od.nih.gov/pc/products.do?nsn=711000N165816" TargetMode="External"/><Relationship Id="rId12" Type="http://schemas.openxmlformats.org/officeDocument/2006/relationships/hyperlink" Target="mailto:NIHSC-CustomerService@od.nih.gov" TargetMode="External"/><Relationship Id="rId17" Type="http://schemas.openxmlformats.org/officeDocument/2006/relationships/hyperlink" Target="https://yammer.com/nih.gov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.wmf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ihsccatalog.od.nih.gov/pc/products.do?nsn=711000N160123" TargetMode="External"/><Relationship Id="rId11" Type="http://schemas.openxmlformats.org/officeDocument/2006/relationships/hyperlink" Target="http://nihsc1.od.nih.gov/" TargetMode="External"/><Relationship Id="rId5" Type="http://schemas.openxmlformats.org/officeDocument/2006/relationships/hyperlink" Target="https://nihsccatalog.od.nih.gov/" TargetMode="External"/><Relationship Id="rId15" Type="http://schemas.openxmlformats.org/officeDocument/2006/relationships/hyperlink" Target="https://twitter.com/NIHSupplyCenter" TargetMode="External"/><Relationship Id="rId10" Type="http://schemas.openxmlformats.org/officeDocument/2006/relationships/image" Target="../media/image2.png"/><Relationship Id="rId19" Type="http://schemas.openxmlformats.org/officeDocument/2006/relationships/image" Target="../media/image6.jpeg"/><Relationship Id="rId4" Type="http://schemas.openxmlformats.org/officeDocument/2006/relationships/hyperlink" Target="https://nihsc1.od.nih.gov/sites/default/files/NIH%20Supply%20Center%20-%20Commodity%20List_8.16.2022.pdf" TargetMode="External"/><Relationship Id="rId9" Type="http://schemas.openxmlformats.org/officeDocument/2006/relationships/hyperlink" Target="https://nihsccatalog.od.nih.gov/pc/products.do?nsn=711000N221494" TargetMode="External"/><Relationship Id="rId14" Type="http://schemas.openxmlformats.org/officeDocument/2006/relationships/image" Target="../media/image3.png"/><Relationship Id="rId2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EB128640-1640-4C08-91B5-B700746EDA3A}"/>
              </a:ext>
            </a:extLst>
          </p:cNvPr>
          <p:cNvSpPr/>
          <p:nvPr/>
        </p:nvSpPr>
        <p:spPr>
          <a:xfrm>
            <a:off x="0" y="8458200"/>
            <a:ext cx="6858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F9BAF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BE926C4-90AF-4CF4-8265-7A6C44217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368" y="-296255"/>
            <a:ext cx="3977640" cy="30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1630A8A6-232C-4819-B792-2BFFAA7A7B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07"/>
          <a:stretch/>
        </p:blipFill>
        <p:spPr>
          <a:xfrm>
            <a:off x="0" y="0"/>
            <a:ext cx="4953000" cy="91489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A3D2A2A-E609-4A86-9F9B-D151C3DFADCD}"/>
              </a:ext>
            </a:extLst>
          </p:cNvPr>
          <p:cNvSpPr/>
          <p:nvPr/>
        </p:nvSpPr>
        <p:spPr>
          <a:xfrm>
            <a:off x="4953000" y="0"/>
            <a:ext cx="1905000" cy="914400"/>
          </a:xfrm>
          <a:prstGeom prst="rect">
            <a:avLst/>
          </a:prstGeom>
          <a:solidFill>
            <a:srgbClr val="616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Weekly Commodity Update</a:t>
            </a:r>
          </a:p>
          <a:p>
            <a:pPr algn="ctr"/>
            <a:r>
              <a:rPr lang="en-US" sz="1400" b="1" dirty="0"/>
              <a:t>August 15-19, 2022</a:t>
            </a:r>
            <a:endParaRPr lang="en-US" sz="1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FA1AC4-39DF-48DE-93F2-5C3F25C72060}"/>
              </a:ext>
            </a:extLst>
          </p:cNvPr>
          <p:cNvSpPr/>
          <p:nvPr/>
        </p:nvSpPr>
        <p:spPr>
          <a:xfrm>
            <a:off x="0" y="982354"/>
            <a:ext cx="6878571" cy="727801"/>
          </a:xfrm>
          <a:prstGeom prst="rect">
            <a:avLst/>
          </a:prstGeom>
          <a:noFill/>
        </p:spPr>
        <p:txBody>
          <a:bodyPr wrap="square" lIns="80682" tIns="40341" rIns="80682" bIns="40341">
            <a:spAutoFit/>
          </a:bodyPr>
          <a:lstStyle/>
          <a:p>
            <a:pPr algn="ctr"/>
            <a:r>
              <a:rPr lang="en-US" sz="2400" b="1" dirty="0">
                <a:ln w="0"/>
                <a:solidFill>
                  <a:srgbClr val="5F9BAF"/>
                </a:solidFill>
                <a:latin typeface="+mj-lt"/>
                <a:ea typeface="Cambria Math" panose="02040503050406030204" pitchFamily="18" charset="0"/>
                <a:cs typeface="Adobe Devanagari" panose="02040503050201020203" pitchFamily="18" charset="0"/>
              </a:rPr>
              <a:t>Commodity Update</a:t>
            </a:r>
          </a:p>
          <a:p>
            <a:pPr algn="ctr"/>
            <a:r>
              <a:rPr lang="en-US" b="1" i="1" dirty="0">
                <a:ln w="0"/>
                <a:latin typeface="+mj-lt"/>
                <a:ea typeface="Cambria Math" panose="02040503050406030204" pitchFamily="18" charset="0"/>
                <a:cs typeface="Adobe Devanagari" panose="02040503050201020203" pitchFamily="18" charset="0"/>
              </a:rPr>
              <a:t>We have you covered!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D23AC1-EC9D-4CE7-85DF-D6720A48DAD1}"/>
              </a:ext>
            </a:extLst>
          </p:cNvPr>
          <p:cNvSpPr txBox="1"/>
          <p:nvPr/>
        </p:nvSpPr>
        <p:spPr>
          <a:xfrm>
            <a:off x="0" y="4556010"/>
            <a:ext cx="6858000" cy="369332"/>
          </a:xfrm>
          <a:prstGeom prst="rect">
            <a:avLst/>
          </a:prstGeom>
          <a:solidFill>
            <a:srgbClr val="5F9BAF"/>
          </a:solidFill>
          <a:ln>
            <a:solidFill>
              <a:srgbClr val="5F9BA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  <a:latin typeface="+mj-lt"/>
                <a:cs typeface="Adobe Devanagari" panose="02040503050201020203" pitchFamily="18" charset="0"/>
              </a:rPr>
              <a:t>Click </a:t>
            </a:r>
            <a:r>
              <a:rPr lang="en-US" b="1" i="1" dirty="0">
                <a:solidFill>
                  <a:schemeClr val="bg1"/>
                </a:solidFill>
                <a:latin typeface="+mj-lt"/>
                <a:cs typeface="Adobe Devanagari" panose="020405030502010202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US" b="1" i="1" dirty="0">
                <a:solidFill>
                  <a:schemeClr val="bg1"/>
                </a:solidFill>
                <a:latin typeface="+mj-lt"/>
                <a:cs typeface="Adobe Devanagari" panose="02040503050201020203" pitchFamily="18" charset="0"/>
              </a:rPr>
              <a:t> for complete PPE list or visit our online </a:t>
            </a:r>
            <a:r>
              <a:rPr lang="en-US" b="1" i="1" dirty="0">
                <a:solidFill>
                  <a:schemeClr val="bg1"/>
                </a:solidFill>
                <a:latin typeface="+mj-lt"/>
                <a:cs typeface="Adobe Devanagari" panose="02040503050201020203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Product Catalog</a:t>
            </a:r>
            <a:r>
              <a:rPr lang="en-US" b="1" i="1" dirty="0">
                <a:solidFill>
                  <a:schemeClr val="bg1"/>
                </a:solidFill>
                <a:latin typeface="+mj-lt"/>
                <a:cs typeface="Adobe Devanagari" panose="02040503050201020203" pitchFamily="18" charset="0"/>
              </a:rPr>
              <a:t>! </a:t>
            </a: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A97AB835-27A0-4050-9FDA-F87EF73636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4">
            <a:extLst>
              <a:ext uri="{FF2B5EF4-FFF2-40B4-BE49-F238E27FC236}">
                <a16:creationId xmlns:a16="http://schemas.microsoft.com/office/drawing/2014/main" id="{4BD94EA6-394A-429A-8D9F-4E5776F83F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57200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A08FB7-CEB0-4049-89F9-5A8F7AC611E4}"/>
              </a:ext>
            </a:extLst>
          </p:cNvPr>
          <p:cNvSpPr/>
          <p:nvPr/>
        </p:nvSpPr>
        <p:spPr>
          <a:xfrm>
            <a:off x="147287" y="3624340"/>
            <a:ext cx="3303726" cy="7386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CHAIR, EXECUTIVE CAT.OSP8200</a:t>
            </a:r>
          </a:p>
          <a:p>
            <a:pPr algn="ctr"/>
            <a:r>
              <a:rPr lang="en-US" sz="1400" b="1" dirty="0">
                <a:solidFill>
                  <a:srgbClr val="C00000"/>
                </a:solidFill>
                <a:hlinkClick r:id="rId6"/>
              </a:rPr>
              <a:t>711000N160123</a:t>
            </a:r>
            <a:endParaRPr lang="en-US" sz="1400" b="1" dirty="0">
              <a:solidFill>
                <a:srgbClr val="C00000"/>
              </a:solidFill>
            </a:endParaRPr>
          </a:p>
          <a:p>
            <a:pPr algn="ctr"/>
            <a:r>
              <a:rPr lang="en-US" sz="1400" b="1" dirty="0">
                <a:solidFill>
                  <a:srgbClr val="C00000"/>
                </a:solidFill>
              </a:rPr>
              <a:t>$389.00 | EACH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D00C7AD-00D6-4F7F-9DD1-1524A74C66EB}"/>
              </a:ext>
            </a:extLst>
          </p:cNvPr>
          <p:cNvSpPr/>
          <p:nvPr/>
        </p:nvSpPr>
        <p:spPr>
          <a:xfrm>
            <a:off x="3487420" y="3635668"/>
            <a:ext cx="2943522" cy="7386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616265"/>
                </a:solidFill>
              </a:rPr>
              <a:t>CHAIR, OFFICE, CAT OSP 6200C-R107</a:t>
            </a:r>
          </a:p>
          <a:p>
            <a:pPr algn="ctr"/>
            <a:r>
              <a:rPr lang="en-US" sz="1400" b="1" dirty="0">
                <a:solidFill>
                  <a:srgbClr val="616265"/>
                </a:solidFill>
                <a:hlinkClick r:id="rId7"/>
              </a:rPr>
              <a:t>711000N165816</a:t>
            </a:r>
            <a:endParaRPr lang="en-US" sz="1400" b="1" dirty="0">
              <a:solidFill>
                <a:srgbClr val="616265"/>
              </a:solidFill>
            </a:endParaRPr>
          </a:p>
          <a:p>
            <a:pPr algn="ctr"/>
            <a:r>
              <a:rPr lang="en-US" sz="1400" b="1" dirty="0">
                <a:solidFill>
                  <a:srgbClr val="616265"/>
                </a:solidFill>
              </a:rPr>
              <a:t>$375.00 | EACH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CF14B51-0064-48A8-80CB-37F7E3DE7C14}"/>
              </a:ext>
            </a:extLst>
          </p:cNvPr>
          <p:cNvSpPr/>
          <p:nvPr/>
        </p:nvSpPr>
        <p:spPr>
          <a:xfrm>
            <a:off x="3621255" y="7105897"/>
            <a:ext cx="27795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20558A"/>
                </a:solidFill>
              </a:rPr>
              <a:t>CHAIR, TASK W/ HEADREST (GREY)</a:t>
            </a:r>
          </a:p>
          <a:p>
            <a:pPr algn="ctr"/>
            <a:r>
              <a:rPr lang="en-US" sz="1400" b="1" dirty="0">
                <a:solidFill>
                  <a:srgbClr val="20558A"/>
                </a:solidFill>
                <a:hlinkClick r:id="rId8"/>
              </a:rPr>
              <a:t>711000N221538</a:t>
            </a:r>
            <a:endParaRPr lang="en-US" sz="1400" b="1" dirty="0">
              <a:solidFill>
                <a:srgbClr val="20558A"/>
              </a:solidFill>
            </a:endParaRPr>
          </a:p>
          <a:p>
            <a:pPr algn="ctr"/>
            <a:r>
              <a:rPr lang="en-US" sz="1400" b="1" dirty="0">
                <a:solidFill>
                  <a:srgbClr val="20558A"/>
                </a:solidFill>
              </a:rPr>
              <a:t>$382.50 | EACH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0662D52-F958-43C6-8D86-06CD2FDD24DD}"/>
              </a:ext>
            </a:extLst>
          </p:cNvPr>
          <p:cNvSpPr/>
          <p:nvPr/>
        </p:nvSpPr>
        <p:spPr>
          <a:xfrm>
            <a:off x="565540" y="7095005"/>
            <a:ext cx="2912690" cy="7386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CHAIR, TASK W/ HEADREST (BLACK)</a:t>
            </a:r>
          </a:p>
          <a:p>
            <a:pPr algn="ctr"/>
            <a:r>
              <a:rPr lang="en-US" sz="1400" b="1" dirty="0">
                <a:solidFill>
                  <a:srgbClr val="C00000"/>
                </a:solidFill>
                <a:hlinkClick r:id="rId9"/>
              </a:rPr>
              <a:t>711000N221494</a:t>
            </a:r>
            <a:endParaRPr lang="en-US" sz="1400" b="1" dirty="0">
              <a:solidFill>
                <a:srgbClr val="C00000"/>
              </a:solidFill>
            </a:endParaRPr>
          </a:p>
          <a:p>
            <a:pPr algn="ctr"/>
            <a:r>
              <a:rPr lang="en-US" sz="1400" b="1" dirty="0">
                <a:solidFill>
                  <a:srgbClr val="C00000"/>
                </a:solidFill>
              </a:rPr>
              <a:t>$315.00 | EACH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4269411-C845-4A97-A413-F8CCE887812B}"/>
              </a:ext>
            </a:extLst>
          </p:cNvPr>
          <p:cNvSpPr/>
          <p:nvPr/>
        </p:nvSpPr>
        <p:spPr>
          <a:xfrm>
            <a:off x="0" y="7986069"/>
            <a:ext cx="6858000" cy="1175498"/>
          </a:xfrm>
          <a:prstGeom prst="rect">
            <a:avLst/>
          </a:prstGeom>
          <a:solidFill>
            <a:srgbClr val="616265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F9BAF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07293DF-398E-4DC9-B6AA-5653C2D43C55}"/>
              </a:ext>
            </a:extLst>
          </p:cNvPr>
          <p:cNvSpPr/>
          <p:nvPr/>
        </p:nvSpPr>
        <p:spPr>
          <a:xfrm>
            <a:off x="0" y="8458200"/>
            <a:ext cx="6858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F9BAF"/>
              </a:solidFill>
            </a:endParaRPr>
          </a:p>
        </p:txBody>
      </p:sp>
      <p:pic>
        <p:nvPicPr>
          <p:cNvPr id="47" name="Picture 46" descr="Logo&#10;&#10;Description automatically generated">
            <a:extLst>
              <a:ext uri="{FF2B5EF4-FFF2-40B4-BE49-F238E27FC236}">
                <a16:creationId xmlns:a16="http://schemas.microsoft.com/office/drawing/2014/main" id="{00C8F77A-BBD8-44A2-AA71-64FB00B613B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075" y="8014921"/>
            <a:ext cx="1820125" cy="1117794"/>
          </a:xfrm>
          <a:prstGeom prst="rect">
            <a:avLst/>
          </a:prstGeom>
        </p:spPr>
      </p:pic>
      <p:sp>
        <p:nvSpPr>
          <p:cNvPr id="48" name="Rectangle 11">
            <a:extLst>
              <a:ext uri="{FF2B5EF4-FFF2-40B4-BE49-F238E27FC236}">
                <a16:creationId xmlns:a16="http://schemas.microsoft.com/office/drawing/2014/main" id="{0D343898-C402-4826-8F10-4096B4D56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8490719"/>
            <a:ext cx="6781800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 bmk="_Hlk62116513">
                <a:ln>
                  <a:noFill/>
                </a:ln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http://nihsc1.od.nih.gov </a:t>
            </a:r>
            <a:endParaRPr kumimoji="0" lang="en-US" altLang="en-US" sz="1050" b="0" i="0" u="none" strike="noStrike" cap="none" normalizeH="0" baseline="0" dirty="0" bmk="_Hlk62116513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 bmk="_Hlk62116513">
                <a:ln>
                  <a:noFill/>
                </a:ln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Building 10, B2-B41</a:t>
            </a:r>
            <a:endParaRPr kumimoji="0" lang="en-US" altLang="en-US" sz="1050" b="0" i="0" u="none" strike="noStrike" cap="none" normalizeH="0" baseline="0" dirty="0" bmk="_Hlk62116513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 bmk="_Hlk62116513">
                <a:ln>
                  <a:noFill/>
                </a:ln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1-833-3 ONE NIH or </a:t>
            </a:r>
            <a:r>
              <a:rPr kumimoji="0" lang="en-US" altLang="en-US" sz="1050" b="0" i="0" u="none" strike="noStrike" cap="none" normalizeH="0" baseline="0" dirty="0" bmk="_Hlk62116513">
                <a:ln>
                  <a:noFill/>
                </a:ln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NIHSC-CustomerService@od.nih.gov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D4A3B6F-D620-4B5B-AD80-E5816A8F6604}"/>
              </a:ext>
            </a:extLst>
          </p:cNvPr>
          <p:cNvGrpSpPr/>
          <p:nvPr/>
        </p:nvGrpSpPr>
        <p:grpSpPr>
          <a:xfrm>
            <a:off x="188587" y="8153400"/>
            <a:ext cx="954413" cy="383919"/>
            <a:chOff x="3521050" y="8651362"/>
            <a:chExt cx="954413" cy="383919"/>
          </a:xfrm>
        </p:grpSpPr>
        <p:pic>
          <p:nvPicPr>
            <p:cNvPr id="50" name="Picture 10" descr="Facebook, social media, social icon - Free download">
              <a:hlinkClick r:id="rId13"/>
              <a:extLst>
                <a:ext uri="{FF2B5EF4-FFF2-40B4-BE49-F238E27FC236}">
                  <a16:creationId xmlns:a16="http://schemas.microsoft.com/office/drawing/2014/main" id="{DED014D8-D55B-49AE-B674-22ACC7ACA90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15" t="-2604" r="-1"/>
            <a:stretch/>
          </p:blipFill>
          <p:spPr bwMode="auto">
            <a:xfrm>
              <a:off x="3521050" y="8684973"/>
              <a:ext cx="280401" cy="2821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29">
              <a:hlinkClick r:id="rId15"/>
              <a:extLst>
                <a:ext uri="{FF2B5EF4-FFF2-40B4-BE49-F238E27FC236}">
                  <a16:creationId xmlns:a16="http://schemas.microsoft.com/office/drawing/2014/main" id="{68558A6A-1ED2-41E1-864B-05671EBF1E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8651362"/>
              <a:ext cx="383919" cy="383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31">
              <a:hlinkClick r:id="rId17"/>
              <a:extLst>
                <a:ext uri="{FF2B5EF4-FFF2-40B4-BE49-F238E27FC236}">
                  <a16:creationId xmlns:a16="http://schemas.microsoft.com/office/drawing/2014/main" id="{F597BA54-7817-4912-A886-6248820FE4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8727572"/>
              <a:ext cx="284463" cy="239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" name="Picture 2">
            <a:extLst>
              <a:ext uri="{FF2B5EF4-FFF2-40B4-BE49-F238E27FC236}">
                <a16:creationId xmlns:a16="http://schemas.microsoft.com/office/drawing/2014/main" id="{BE35173A-F57C-4CD1-9BE3-489167A63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98" y="1689552"/>
            <a:ext cx="1905402" cy="190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24">
            <a:extLst>
              <a:ext uri="{FF2B5EF4-FFF2-40B4-BE49-F238E27FC236}">
                <a16:creationId xmlns:a16="http://schemas.microsoft.com/office/drawing/2014/main" id="{B59F92EA-CA1F-42EB-82F7-AA6702A16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361" y="1714278"/>
            <a:ext cx="2239039" cy="1975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5" descr="vari task chair with headrest in office image number null">
            <a:extLst>
              <a:ext uri="{FF2B5EF4-FFF2-40B4-BE49-F238E27FC236}">
                <a16:creationId xmlns:a16="http://schemas.microsoft.com/office/drawing/2014/main" id="{E8608E9F-C89E-491B-B4C2-BB1EB42C1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630" y="5334000"/>
            <a:ext cx="1586605" cy="1586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DC1817B5-6928-44A1-8585-79B21ECF0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935" y="5390557"/>
            <a:ext cx="1545561" cy="154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561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D908EECF01B04BB58133F69BA7FD73" ma:contentTypeVersion="2" ma:contentTypeDescription="Create a new document." ma:contentTypeScope="" ma:versionID="bf698b6f326ee04581a03486e19e072a">
  <xsd:schema xmlns:xsd="http://www.w3.org/2001/XMLSchema" xmlns:xs="http://www.w3.org/2001/XMLSchema" xmlns:p="http://schemas.microsoft.com/office/2006/metadata/properties" xmlns:ns2="http://schemas.microsoft.com/sharepoint/v4" xmlns:ns3="392d2fdd-8dd3-4c40-8bc0-5ab6a04aa83e" targetNamespace="http://schemas.microsoft.com/office/2006/metadata/properties" ma:root="true" ma:fieldsID="4a13331981174431ac3edb4b120a4704" ns2:_="" ns3:_="">
    <xsd:import namespace="http://schemas.microsoft.com/sharepoint/v4"/>
    <xsd:import namespace="392d2fdd-8dd3-4c40-8bc0-5ab6a04aa83e"/>
    <xsd:element name="properties">
      <xsd:complexType>
        <xsd:sequence>
          <xsd:element name="documentManagement">
            <xsd:complexType>
              <xsd:all>
                <xsd:element ref="ns2:IconOverla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d2fdd-8dd3-4c40-8bc0-5ab6a04aa83e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90536A-E5AC-4547-83D3-59A7AD57FA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392d2fdd-8dd3-4c40-8bc0-5ab6a04aa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0D197B-4FBA-485F-A853-D7B9947A4587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392d2fdd-8dd3-4c40-8bc0-5ab6a04aa83e"/>
    <ds:schemaRef ds:uri="http://purl.org/dc/dcmitype/"/>
    <ds:schemaRef ds:uri="http://schemas.openxmlformats.org/package/2006/metadata/core-properties"/>
    <ds:schemaRef ds:uri="http://schemas.microsoft.com/sharepoint/v4"/>
  </ds:schemaRefs>
</ds:datastoreItem>
</file>

<file path=customXml/itemProps3.xml><?xml version="1.0" encoding="utf-8"?>
<ds:datastoreItem xmlns:ds="http://schemas.openxmlformats.org/officeDocument/2006/customXml" ds:itemID="{935F9A33-E2B8-46F7-BE40-CF10D37400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9493</TotalTime>
  <Words>103</Words>
  <Application>Microsoft Office PowerPoint</Application>
  <PresentationFormat>Letter Paper (8.5x11 in)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NIH\OD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PPE Weekly Newsletter August 25 2020</dc:title>
  <dc:creator>Figueras, Carlos (NIH/OD) [C]</dc:creator>
  <cp:lastModifiedBy>McKnight, Kayla (NIH/OD) [C]</cp:lastModifiedBy>
  <cp:revision>448</cp:revision>
  <cp:lastPrinted>2015-09-03T14:37:59Z</cp:lastPrinted>
  <dcterms:created xsi:type="dcterms:W3CDTF">2014-12-08T12:27:33Z</dcterms:created>
  <dcterms:modified xsi:type="dcterms:W3CDTF">2022-08-17T11:01:02Z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0x01010060D908EECF01B04BB58133F69BA7FD73</vt:lpwstr>
  </property>
</Properties>
</file>